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95" r:id="rId3"/>
    <p:sldId id="257" r:id="rId4"/>
    <p:sldId id="296" r:id="rId5"/>
    <p:sldId id="258" r:id="rId6"/>
    <p:sldId id="297" r:id="rId7"/>
    <p:sldId id="287" r:id="rId8"/>
    <p:sldId id="290" r:id="rId9"/>
    <p:sldId id="298" r:id="rId10"/>
    <p:sldId id="284" r:id="rId11"/>
    <p:sldId id="293" r:id="rId12"/>
    <p:sldId id="294" r:id="rId13"/>
    <p:sldId id="279" r:id="rId14"/>
  </p:sldIdLst>
  <p:sldSz cx="9144000" cy="5143500" type="screen16x9"/>
  <p:notesSz cx="6858000" cy="9144000"/>
  <p:embeddedFontLst>
    <p:embeddedFont>
      <p:font typeface="Bahnschrift Condensed" panose="020B0502040204020203" pitchFamily="34" charset="0"/>
      <p:regular r:id="rId16"/>
      <p:bold r:id="rId17"/>
    </p:embeddedFont>
    <p:embeddedFont>
      <p:font typeface="Cambria Math" panose="02040503050406030204" pitchFamily="18" charset="0"/>
      <p:regular r:id="rId18"/>
    </p:embeddedFont>
    <p:embeddedFont>
      <p:font typeface="Oswald" panose="020B0604020202020204" charset="0"/>
      <p:regular r:id="rId19"/>
      <p:bold r:id="rId20"/>
    </p:embeddedFont>
    <p:embeddedFont>
      <p:font typeface="Tinos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2DAFE"/>
    <a:srgbClr val="99FF99"/>
    <a:srgbClr val="CCFFCC"/>
    <a:srgbClr val="CCFFFF"/>
    <a:srgbClr val="FFFFFF"/>
    <a:srgbClr val="D4D3E3"/>
    <a:srgbClr val="030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28BBCA-574F-4B0C-8726-01AD7B51770F}">
  <a:tblStyle styleId="{A928BBCA-574F-4B0C-8726-01AD7B5177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E43BD-1BD7-40D4-B3B6-CA2BFA0A4BBD}" type="doc">
      <dgm:prSet loTypeId="urn:microsoft.com/office/officeart/2005/8/layout/hierarchy6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1104FAFA-797A-42BB-88B7-5C21D57209DC}">
      <dgm:prSet phldrT="[Text]"/>
      <dgm:spPr>
        <a:solidFill>
          <a:srgbClr val="FFFFCC"/>
        </a:solidFill>
      </dgm:spPr>
      <dgm:t>
        <a:bodyPr/>
        <a:lstStyle/>
        <a:p>
          <a:r>
            <a:rPr lang="en-MY" b="1" dirty="0">
              <a:solidFill>
                <a:schemeClr val="tx1"/>
              </a:solidFill>
            </a:rPr>
            <a:t>Predict Available Parking</a:t>
          </a:r>
        </a:p>
      </dgm:t>
    </dgm:pt>
    <dgm:pt modelId="{FBCEAF31-027C-4680-A412-F637A38AAEC5}" type="parTrans" cxnId="{3C755A13-5D98-4818-8576-DB385F0FFB20}">
      <dgm:prSet/>
      <dgm:spPr/>
      <dgm:t>
        <a:bodyPr/>
        <a:lstStyle/>
        <a:p>
          <a:endParaRPr lang="en-MY" b="1"/>
        </a:p>
      </dgm:t>
    </dgm:pt>
    <dgm:pt modelId="{19AF3994-4BE0-430C-B378-FCF6936FA834}" type="sibTrans" cxnId="{3C755A13-5D98-4818-8576-DB385F0FFB20}">
      <dgm:prSet/>
      <dgm:spPr/>
      <dgm:t>
        <a:bodyPr/>
        <a:lstStyle/>
        <a:p>
          <a:endParaRPr lang="en-MY" b="1"/>
        </a:p>
      </dgm:t>
    </dgm:pt>
    <dgm:pt modelId="{C59133F8-2C54-4E81-88B7-AED3824F5912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MY" b="1" i="1" dirty="0">
              <a:solidFill>
                <a:schemeClr val="tx1"/>
              </a:solidFill>
            </a:rPr>
            <a:t>Bayesian Regularized Artificial Neural Networks (BRANNs)</a:t>
          </a:r>
          <a:endParaRPr lang="en-MY" b="1" dirty="0">
            <a:solidFill>
              <a:schemeClr val="tx1"/>
            </a:solidFill>
          </a:endParaRPr>
        </a:p>
      </dgm:t>
    </dgm:pt>
    <dgm:pt modelId="{073E1AA2-6C7B-43AE-84C4-CCC02F2546D8}" type="parTrans" cxnId="{565B7512-1175-4CED-8345-63E20984DFA1}">
      <dgm:prSet/>
      <dgm:spPr/>
      <dgm:t>
        <a:bodyPr/>
        <a:lstStyle/>
        <a:p>
          <a:endParaRPr lang="en-MY" b="1"/>
        </a:p>
      </dgm:t>
    </dgm:pt>
    <dgm:pt modelId="{D50313C7-7CF4-4EDB-A562-D4112CCDB443}" type="sibTrans" cxnId="{565B7512-1175-4CED-8345-63E20984DFA1}">
      <dgm:prSet/>
      <dgm:spPr/>
      <dgm:t>
        <a:bodyPr/>
        <a:lstStyle/>
        <a:p>
          <a:endParaRPr lang="en-MY" b="1"/>
        </a:p>
      </dgm:t>
    </dgm:pt>
    <dgm:pt modelId="{174E9216-A974-4F76-9D26-044787E3E5E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MY" b="1" i="1" dirty="0">
              <a:solidFill>
                <a:schemeClr val="tx1"/>
              </a:solidFill>
            </a:rPr>
            <a:t>Support Vector Regression (SVR)</a:t>
          </a:r>
          <a:endParaRPr lang="en-MY" b="1" dirty="0">
            <a:solidFill>
              <a:schemeClr val="tx1"/>
            </a:solidFill>
          </a:endParaRPr>
        </a:p>
      </dgm:t>
    </dgm:pt>
    <dgm:pt modelId="{122DF2F6-D419-44A2-9BD1-0F21172BB438}" type="parTrans" cxnId="{BC8B0D5B-1359-4659-8455-55E8B4102865}">
      <dgm:prSet/>
      <dgm:spPr/>
      <dgm:t>
        <a:bodyPr/>
        <a:lstStyle/>
        <a:p>
          <a:endParaRPr lang="en-MY" b="1"/>
        </a:p>
      </dgm:t>
    </dgm:pt>
    <dgm:pt modelId="{AF9FE1B6-B5C5-4B3A-8C7E-3D2F378B6DE7}" type="sibTrans" cxnId="{BC8B0D5B-1359-4659-8455-55E8B4102865}">
      <dgm:prSet/>
      <dgm:spPr/>
      <dgm:t>
        <a:bodyPr/>
        <a:lstStyle/>
        <a:p>
          <a:endParaRPr lang="en-MY" b="1"/>
        </a:p>
      </dgm:t>
    </dgm:pt>
    <dgm:pt modelId="{DBB192EE-C287-44C6-89AA-B4F2AB4B6341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MY" b="1" i="1" dirty="0">
              <a:solidFill>
                <a:schemeClr val="tx1"/>
              </a:solidFill>
            </a:rPr>
            <a:t>Auto-Regressive Integrated Moving Average (ARIMA</a:t>
          </a:r>
          <a:r>
            <a:rPr lang="en-MY" i="1" dirty="0">
              <a:solidFill>
                <a:schemeClr val="tx1"/>
              </a:solidFill>
            </a:rPr>
            <a:t>)</a:t>
          </a:r>
          <a:r>
            <a:rPr lang="en-MY" dirty="0">
              <a:solidFill>
                <a:schemeClr val="tx1"/>
              </a:solidFill>
            </a:rPr>
            <a:t> </a:t>
          </a:r>
          <a:endParaRPr lang="en-MY" b="1" dirty="0">
            <a:solidFill>
              <a:schemeClr val="tx1"/>
            </a:solidFill>
          </a:endParaRPr>
        </a:p>
      </dgm:t>
    </dgm:pt>
    <dgm:pt modelId="{C0DF4B85-71FF-4B41-9521-BFB58904A8E8}" type="parTrans" cxnId="{9EF3911B-0112-449C-9AEE-29CA7AF347AF}">
      <dgm:prSet/>
      <dgm:spPr/>
      <dgm:t>
        <a:bodyPr/>
        <a:lstStyle/>
        <a:p>
          <a:endParaRPr lang="en-MY"/>
        </a:p>
      </dgm:t>
    </dgm:pt>
    <dgm:pt modelId="{6BAA7FC4-2E27-4E63-A6D9-5EB784EB6072}" type="sibTrans" cxnId="{9EF3911B-0112-449C-9AEE-29CA7AF347AF}">
      <dgm:prSet/>
      <dgm:spPr/>
      <dgm:t>
        <a:bodyPr/>
        <a:lstStyle/>
        <a:p>
          <a:endParaRPr lang="en-MY"/>
        </a:p>
      </dgm:t>
    </dgm:pt>
    <dgm:pt modelId="{3D5270BF-4DB6-4212-B17C-DE6C94F0FAD5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MY" b="1" i="1" dirty="0">
              <a:solidFill>
                <a:schemeClr val="tx1"/>
              </a:solidFill>
            </a:rPr>
            <a:t>Recurrent Neural Networks (RNNs)</a:t>
          </a:r>
          <a:r>
            <a:rPr lang="en-MY" b="1" dirty="0">
              <a:solidFill>
                <a:schemeClr val="tx1"/>
              </a:solidFill>
            </a:rPr>
            <a:t> </a:t>
          </a:r>
        </a:p>
      </dgm:t>
    </dgm:pt>
    <dgm:pt modelId="{0859104E-92A7-4DEA-93CD-C7BB0D284EA6}" type="parTrans" cxnId="{564D7657-D93D-40FF-A5DB-0E0995C00C0A}">
      <dgm:prSet/>
      <dgm:spPr/>
      <dgm:t>
        <a:bodyPr/>
        <a:lstStyle/>
        <a:p>
          <a:endParaRPr lang="en-MY"/>
        </a:p>
      </dgm:t>
    </dgm:pt>
    <dgm:pt modelId="{7AF4E777-9DD7-42AA-8ADE-A1FE5062E5DE}" type="sibTrans" cxnId="{564D7657-D93D-40FF-A5DB-0E0995C00C0A}">
      <dgm:prSet/>
      <dgm:spPr/>
      <dgm:t>
        <a:bodyPr/>
        <a:lstStyle/>
        <a:p>
          <a:endParaRPr lang="en-MY"/>
        </a:p>
      </dgm:t>
    </dgm:pt>
    <dgm:pt modelId="{7B61FD40-C4B0-4D38-8CCD-CF4E8645D38F}" type="pres">
      <dgm:prSet presAssocID="{F1BE43BD-1BD7-40D4-B3B6-CA2BFA0A4BB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3C0EA7D-A073-4371-8F14-5FEAAA4AA943}" type="pres">
      <dgm:prSet presAssocID="{F1BE43BD-1BD7-40D4-B3B6-CA2BFA0A4BBD}" presName="hierFlow" presStyleCnt="0"/>
      <dgm:spPr/>
    </dgm:pt>
    <dgm:pt modelId="{BEF4EBA2-9274-4679-A3C2-57CB6B164D9A}" type="pres">
      <dgm:prSet presAssocID="{F1BE43BD-1BD7-40D4-B3B6-CA2BFA0A4BB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78C7564-5ADC-45B7-8F61-35FD0D62F41F}" type="pres">
      <dgm:prSet presAssocID="{1104FAFA-797A-42BB-88B7-5C21D57209DC}" presName="Name14" presStyleCnt="0"/>
      <dgm:spPr/>
    </dgm:pt>
    <dgm:pt modelId="{25249B02-6661-4583-B8E4-5C4BD747D73E}" type="pres">
      <dgm:prSet presAssocID="{1104FAFA-797A-42BB-88B7-5C21D57209DC}" presName="level1Shape" presStyleLbl="node0" presStyleIdx="0" presStyleCnt="1">
        <dgm:presLayoutVars>
          <dgm:chPref val="3"/>
        </dgm:presLayoutVars>
      </dgm:prSet>
      <dgm:spPr/>
    </dgm:pt>
    <dgm:pt modelId="{4FD19398-58F5-46AF-8ECD-497A9DFB10C9}" type="pres">
      <dgm:prSet presAssocID="{1104FAFA-797A-42BB-88B7-5C21D57209DC}" presName="hierChild2" presStyleCnt="0"/>
      <dgm:spPr/>
    </dgm:pt>
    <dgm:pt modelId="{63D9C416-DB31-4041-B776-755C7744504D}" type="pres">
      <dgm:prSet presAssocID="{073E1AA2-6C7B-43AE-84C4-CCC02F2546D8}" presName="Name19" presStyleLbl="parChTrans1D2" presStyleIdx="0" presStyleCnt="4"/>
      <dgm:spPr/>
    </dgm:pt>
    <dgm:pt modelId="{54C55F47-5D59-401E-A91A-4CEC172C5206}" type="pres">
      <dgm:prSet presAssocID="{C59133F8-2C54-4E81-88B7-AED3824F5912}" presName="Name21" presStyleCnt="0"/>
      <dgm:spPr/>
    </dgm:pt>
    <dgm:pt modelId="{9B6A9BDB-12D4-4DB4-9DAC-CE68E2A3EF80}" type="pres">
      <dgm:prSet presAssocID="{C59133F8-2C54-4E81-88B7-AED3824F5912}" presName="level2Shape" presStyleLbl="node2" presStyleIdx="0" presStyleCnt="4"/>
      <dgm:spPr/>
    </dgm:pt>
    <dgm:pt modelId="{913ACA38-55CD-4951-A39E-6698FDA4916C}" type="pres">
      <dgm:prSet presAssocID="{C59133F8-2C54-4E81-88B7-AED3824F5912}" presName="hierChild3" presStyleCnt="0"/>
      <dgm:spPr/>
    </dgm:pt>
    <dgm:pt modelId="{63C925A0-EAC6-4DB6-B49E-FC597ABB755F}" type="pres">
      <dgm:prSet presAssocID="{122DF2F6-D419-44A2-9BD1-0F21172BB438}" presName="Name19" presStyleLbl="parChTrans1D2" presStyleIdx="1" presStyleCnt="4"/>
      <dgm:spPr/>
    </dgm:pt>
    <dgm:pt modelId="{F4BD5BC0-D627-4DEE-A1D0-4EDD78AAA8A4}" type="pres">
      <dgm:prSet presAssocID="{174E9216-A974-4F76-9D26-044787E3E5EB}" presName="Name21" presStyleCnt="0"/>
      <dgm:spPr/>
    </dgm:pt>
    <dgm:pt modelId="{FC5ED3A4-C475-44E2-83A4-7F50AAAA88EC}" type="pres">
      <dgm:prSet presAssocID="{174E9216-A974-4F76-9D26-044787E3E5EB}" presName="level2Shape" presStyleLbl="node2" presStyleIdx="1" presStyleCnt="4"/>
      <dgm:spPr/>
    </dgm:pt>
    <dgm:pt modelId="{6CEB9C78-9616-485F-88FB-9BB1FC862C7A}" type="pres">
      <dgm:prSet presAssocID="{174E9216-A974-4F76-9D26-044787E3E5EB}" presName="hierChild3" presStyleCnt="0"/>
      <dgm:spPr/>
    </dgm:pt>
    <dgm:pt modelId="{7D42EE4E-F80F-41C3-BA2F-FFFA788609FD}" type="pres">
      <dgm:prSet presAssocID="{C0DF4B85-71FF-4B41-9521-BFB58904A8E8}" presName="Name19" presStyleLbl="parChTrans1D2" presStyleIdx="2" presStyleCnt="4"/>
      <dgm:spPr/>
    </dgm:pt>
    <dgm:pt modelId="{7743716F-5E5D-4CE4-BAD3-03F67E732140}" type="pres">
      <dgm:prSet presAssocID="{DBB192EE-C287-44C6-89AA-B4F2AB4B6341}" presName="Name21" presStyleCnt="0"/>
      <dgm:spPr/>
    </dgm:pt>
    <dgm:pt modelId="{F0FDADCA-B371-402F-91D1-3624B07CE9CD}" type="pres">
      <dgm:prSet presAssocID="{DBB192EE-C287-44C6-89AA-B4F2AB4B6341}" presName="level2Shape" presStyleLbl="node2" presStyleIdx="2" presStyleCnt="4"/>
      <dgm:spPr/>
    </dgm:pt>
    <dgm:pt modelId="{8B56834C-7798-46EB-8253-42020B41DB68}" type="pres">
      <dgm:prSet presAssocID="{DBB192EE-C287-44C6-89AA-B4F2AB4B6341}" presName="hierChild3" presStyleCnt="0"/>
      <dgm:spPr/>
    </dgm:pt>
    <dgm:pt modelId="{B361C784-4D23-4BB9-910B-F9CC2531E298}" type="pres">
      <dgm:prSet presAssocID="{0859104E-92A7-4DEA-93CD-C7BB0D284EA6}" presName="Name19" presStyleLbl="parChTrans1D2" presStyleIdx="3" presStyleCnt="4"/>
      <dgm:spPr/>
    </dgm:pt>
    <dgm:pt modelId="{43A7EA72-76DB-4A06-87D5-5C9F0183A387}" type="pres">
      <dgm:prSet presAssocID="{3D5270BF-4DB6-4212-B17C-DE6C94F0FAD5}" presName="Name21" presStyleCnt="0"/>
      <dgm:spPr/>
    </dgm:pt>
    <dgm:pt modelId="{8D5C735D-BD39-4EC5-9943-862D767B43BC}" type="pres">
      <dgm:prSet presAssocID="{3D5270BF-4DB6-4212-B17C-DE6C94F0FAD5}" presName="level2Shape" presStyleLbl="node2" presStyleIdx="3" presStyleCnt="4"/>
      <dgm:spPr/>
    </dgm:pt>
    <dgm:pt modelId="{94D51F58-9665-45CE-95F4-2243E596BC80}" type="pres">
      <dgm:prSet presAssocID="{3D5270BF-4DB6-4212-B17C-DE6C94F0FAD5}" presName="hierChild3" presStyleCnt="0"/>
      <dgm:spPr/>
    </dgm:pt>
    <dgm:pt modelId="{54C965C0-1A31-4C0C-B183-F4C681B145EE}" type="pres">
      <dgm:prSet presAssocID="{F1BE43BD-1BD7-40D4-B3B6-CA2BFA0A4BBD}" presName="bgShapesFlow" presStyleCnt="0"/>
      <dgm:spPr/>
    </dgm:pt>
  </dgm:ptLst>
  <dgm:cxnLst>
    <dgm:cxn modelId="{8E294B06-56C0-4B97-B555-37623009CA5B}" type="presOf" srcId="{DBB192EE-C287-44C6-89AA-B4F2AB4B6341}" destId="{F0FDADCA-B371-402F-91D1-3624B07CE9CD}" srcOrd="0" destOrd="0" presId="urn:microsoft.com/office/officeart/2005/8/layout/hierarchy6"/>
    <dgm:cxn modelId="{2B3B7208-2163-4663-9A7E-D3A74B77E7D4}" type="presOf" srcId="{3D5270BF-4DB6-4212-B17C-DE6C94F0FAD5}" destId="{8D5C735D-BD39-4EC5-9943-862D767B43BC}" srcOrd="0" destOrd="0" presId="urn:microsoft.com/office/officeart/2005/8/layout/hierarchy6"/>
    <dgm:cxn modelId="{565B7512-1175-4CED-8345-63E20984DFA1}" srcId="{1104FAFA-797A-42BB-88B7-5C21D57209DC}" destId="{C59133F8-2C54-4E81-88B7-AED3824F5912}" srcOrd="0" destOrd="0" parTransId="{073E1AA2-6C7B-43AE-84C4-CCC02F2546D8}" sibTransId="{D50313C7-7CF4-4EDB-A562-D4112CCDB443}"/>
    <dgm:cxn modelId="{3C755A13-5D98-4818-8576-DB385F0FFB20}" srcId="{F1BE43BD-1BD7-40D4-B3B6-CA2BFA0A4BBD}" destId="{1104FAFA-797A-42BB-88B7-5C21D57209DC}" srcOrd="0" destOrd="0" parTransId="{FBCEAF31-027C-4680-A412-F637A38AAEC5}" sibTransId="{19AF3994-4BE0-430C-B378-FCF6936FA834}"/>
    <dgm:cxn modelId="{D6421C1A-122D-4FEA-A4EF-A6DF8731D0D7}" type="presOf" srcId="{122DF2F6-D419-44A2-9BD1-0F21172BB438}" destId="{63C925A0-EAC6-4DB6-B49E-FC597ABB755F}" srcOrd="0" destOrd="0" presId="urn:microsoft.com/office/officeart/2005/8/layout/hierarchy6"/>
    <dgm:cxn modelId="{9EF3911B-0112-449C-9AEE-29CA7AF347AF}" srcId="{1104FAFA-797A-42BB-88B7-5C21D57209DC}" destId="{DBB192EE-C287-44C6-89AA-B4F2AB4B6341}" srcOrd="2" destOrd="0" parTransId="{C0DF4B85-71FF-4B41-9521-BFB58904A8E8}" sibTransId="{6BAA7FC4-2E27-4E63-A6D9-5EB784EB6072}"/>
    <dgm:cxn modelId="{BC8B0D5B-1359-4659-8455-55E8B4102865}" srcId="{1104FAFA-797A-42BB-88B7-5C21D57209DC}" destId="{174E9216-A974-4F76-9D26-044787E3E5EB}" srcOrd="1" destOrd="0" parTransId="{122DF2F6-D419-44A2-9BD1-0F21172BB438}" sibTransId="{AF9FE1B6-B5C5-4B3A-8C7E-3D2F378B6DE7}"/>
    <dgm:cxn modelId="{DF6CD142-233F-4412-9474-C2283E16E503}" type="presOf" srcId="{0859104E-92A7-4DEA-93CD-C7BB0D284EA6}" destId="{B361C784-4D23-4BB9-910B-F9CC2531E298}" srcOrd="0" destOrd="0" presId="urn:microsoft.com/office/officeart/2005/8/layout/hierarchy6"/>
    <dgm:cxn modelId="{D47E994D-8578-431C-81FE-4B6874985418}" type="presOf" srcId="{C0DF4B85-71FF-4B41-9521-BFB58904A8E8}" destId="{7D42EE4E-F80F-41C3-BA2F-FFFA788609FD}" srcOrd="0" destOrd="0" presId="urn:microsoft.com/office/officeart/2005/8/layout/hierarchy6"/>
    <dgm:cxn modelId="{F42FE755-39B5-4C3A-B111-6B1D05B6E3C7}" type="presOf" srcId="{174E9216-A974-4F76-9D26-044787E3E5EB}" destId="{FC5ED3A4-C475-44E2-83A4-7F50AAAA88EC}" srcOrd="0" destOrd="0" presId="urn:microsoft.com/office/officeart/2005/8/layout/hierarchy6"/>
    <dgm:cxn modelId="{65025376-0FFF-4C2D-AE18-C3E0FE599966}" type="presOf" srcId="{F1BE43BD-1BD7-40D4-B3B6-CA2BFA0A4BBD}" destId="{7B61FD40-C4B0-4D38-8CCD-CF4E8645D38F}" srcOrd="0" destOrd="0" presId="urn:microsoft.com/office/officeart/2005/8/layout/hierarchy6"/>
    <dgm:cxn modelId="{564D7657-D93D-40FF-A5DB-0E0995C00C0A}" srcId="{1104FAFA-797A-42BB-88B7-5C21D57209DC}" destId="{3D5270BF-4DB6-4212-B17C-DE6C94F0FAD5}" srcOrd="3" destOrd="0" parTransId="{0859104E-92A7-4DEA-93CD-C7BB0D284EA6}" sibTransId="{7AF4E777-9DD7-42AA-8ADE-A1FE5062E5DE}"/>
    <dgm:cxn modelId="{C60FB995-5178-4ED1-92EC-C6FD992EC037}" type="presOf" srcId="{C59133F8-2C54-4E81-88B7-AED3824F5912}" destId="{9B6A9BDB-12D4-4DB4-9DAC-CE68E2A3EF80}" srcOrd="0" destOrd="0" presId="urn:microsoft.com/office/officeart/2005/8/layout/hierarchy6"/>
    <dgm:cxn modelId="{3429D8B2-AF63-47EF-98E9-A163E12F3FAE}" type="presOf" srcId="{1104FAFA-797A-42BB-88B7-5C21D57209DC}" destId="{25249B02-6661-4583-B8E4-5C4BD747D73E}" srcOrd="0" destOrd="0" presId="urn:microsoft.com/office/officeart/2005/8/layout/hierarchy6"/>
    <dgm:cxn modelId="{D0B5A9F2-4FB5-44CF-9E8C-EA24478FBD88}" type="presOf" srcId="{073E1AA2-6C7B-43AE-84C4-CCC02F2546D8}" destId="{63D9C416-DB31-4041-B776-755C7744504D}" srcOrd="0" destOrd="0" presId="urn:microsoft.com/office/officeart/2005/8/layout/hierarchy6"/>
    <dgm:cxn modelId="{3A37455B-97F1-4EA7-B4B6-4694F0FC925D}" type="presParOf" srcId="{7B61FD40-C4B0-4D38-8CCD-CF4E8645D38F}" destId="{53C0EA7D-A073-4371-8F14-5FEAAA4AA943}" srcOrd="0" destOrd="0" presId="urn:microsoft.com/office/officeart/2005/8/layout/hierarchy6"/>
    <dgm:cxn modelId="{77EBACC9-5825-44D1-ADB8-2CC253265D9F}" type="presParOf" srcId="{53C0EA7D-A073-4371-8F14-5FEAAA4AA943}" destId="{BEF4EBA2-9274-4679-A3C2-57CB6B164D9A}" srcOrd="0" destOrd="0" presId="urn:microsoft.com/office/officeart/2005/8/layout/hierarchy6"/>
    <dgm:cxn modelId="{79A77B66-F56A-44E2-9419-BBAE83CF888F}" type="presParOf" srcId="{BEF4EBA2-9274-4679-A3C2-57CB6B164D9A}" destId="{778C7564-5ADC-45B7-8F61-35FD0D62F41F}" srcOrd="0" destOrd="0" presId="urn:microsoft.com/office/officeart/2005/8/layout/hierarchy6"/>
    <dgm:cxn modelId="{DAF2256B-341A-4785-A540-FED048D093A6}" type="presParOf" srcId="{778C7564-5ADC-45B7-8F61-35FD0D62F41F}" destId="{25249B02-6661-4583-B8E4-5C4BD747D73E}" srcOrd="0" destOrd="0" presId="urn:microsoft.com/office/officeart/2005/8/layout/hierarchy6"/>
    <dgm:cxn modelId="{7613B1F8-A65B-4C0B-BEA8-EE53FE490F4C}" type="presParOf" srcId="{778C7564-5ADC-45B7-8F61-35FD0D62F41F}" destId="{4FD19398-58F5-46AF-8ECD-497A9DFB10C9}" srcOrd="1" destOrd="0" presId="urn:microsoft.com/office/officeart/2005/8/layout/hierarchy6"/>
    <dgm:cxn modelId="{2AC6C36C-C585-4288-93DF-064CEA34454C}" type="presParOf" srcId="{4FD19398-58F5-46AF-8ECD-497A9DFB10C9}" destId="{63D9C416-DB31-4041-B776-755C7744504D}" srcOrd="0" destOrd="0" presId="urn:microsoft.com/office/officeart/2005/8/layout/hierarchy6"/>
    <dgm:cxn modelId="{D3BC2DA9-D5B4-4592-9243-B9BA1EECEB3E}" type="presParOf" srcId="{4FD19398-58F5-46AF-8ECD-497A9DFB10C9}" destId="{54C55F47-5D59-401E-A91A-4CEC172C5206}" srcOrd="1" destOrd="0" presId="urn:microsoft.com/office/officeart/2005/8/layout/hierarchy6"/>
    <dgm:cxn modelId="{05269946-2C2A-4A14-919D-A5EFEAD23267}" type="presParOf" srcId="{54C55F47-5D59-401E-A91A-4CEC172C5206}" destId="{9B6A9BDB-12D4-4DB4-9DAC-CE68E2A3EF80}" srcOrd="0" destOrd="0" presId="urn:microsoft.com/office/officeart/2005/8/layout/hierarchy6"/>
    <dgm:cxn modelId="{440F2095-4FED-478D-AEEF-20661B9FE9C4}" type="presParOf" srcId="{54C55F47-5D59-401E-A91A-4CEC172C5206}" destId="{913ACA38-55CD-4951-A39E-6698FDA4916C}" srcOrd="1" destOrd="0" presId="urn:microsoft.com/office/officeart/2005/8/layout/hierarchy6"/>
    <dgm:cxn modelId="{7C43F0B9-F300-44A0-B0AD-F4D1B156C105}" type="presParOf" srcId="{4FD19398-58F5-46AF-8ECD-497A9DFB10C9}" destId="{63C925A0-EAC6-4DB6-B49E-FC597ABB755F}" srcOrd="2" destOrd="0" presId="urn:microsoft.com/office/officeart/2005/8/layout/hierarchy6"/>
    <dgm:cxn modelId="{E0597D53-6035-44EE-BC48-0BA06AD5DCF2}" type="presParOf" srcId="{4FD19398-58F5-46AF-8ECD-497A9DFB10C9}" destId="{F4BD5BC0-D627-4DEE-A1D0-4EDD78AAA8A4}" srcOrd="3" destOrd="0" presId="urn:microsoft.com/office/officeart/2005/8/layout/hierarchy6"/>
    <dgm:cxn modelId="{7AC74AB0-1D80-48FB-92FD-08BC4428843F}" type="presParOf" srcId="{F4BD5BC0-D627-4DEE-A1D0-4EDD78AAA8A4}" destId="{FC5ED3A4-C475-44E2-83A4-7F50AAAA88EC}" srcOrd="0" destOrd="0" presId="urn:microsoft.com/office/officeart/2005/8/layout/hierarchy6"/>
    <dgm:cxn modelId="{9A1951BB-B443-4A1E-AB70-49419BB28921}" type="presParOf" srcId="{F4BD5BC0-D627-4DEE-A1D0-4EDD78AAA8A4}" destId="{6CEB9C78-9616-485F-88FB-9BB1FC862C7A}" srcOrd="1" destOrd="0" presId="urn:microsoft.com/office/officeart/2005/8/layout/hierarchy6"/>
    <dgm:cxn modelId="{BAA4FAB9-6FBA-45D4-836C-C1F3FC3EC9CF}" type="presParOf" srcId="{4FD19398-58F5-46AF-8ECD-497A9DFB10C9}" destId="{7D42EE4E-F80F-41C3-BA2F-FFFA788609FD}" srcOrd="4" destOrd="0" presId="urn:microsoft.com/office/officeart/2005/8/layout/hierarchy6"/>
    <dgm:cxn modelId="{A77BE08E-87C5-45DF-916E-1756BD4B0D42}" type="presParOf" srcId="{4FD19398-58F5-46AF-8ECD-497A9DFB10C9}" destId="{7743716F-5E5D-4CE4-BAD3-03F67E732140}" srcOrd="5" destOrd="0" presId="urn:microsoft.com/office/officeart/2005/8/layout/hierarchy6"/>
    <dgm:cxn modelId="{E5AC80C1-7521-4AE8-8EA3-183CB7BE81EE}" type="presParOf" srcId="{7743716F-5E5D-4CE4-BAD3-03F67E732140}" destId="{F0FDADCA-B371-402F-91D1-3624B07CE9CD}" srcOrd="0" destOrd="0" presId="urn:microsoft.com/office/officeart/2005/8/layout/hierarchy6"/>
    <dgm:cxn modelId="{330F0336-D0A7-4F4A-A72D-1FFFFFC48DDE}" type="presParOf" srcId="{7743716F-5E5D-4CE4-BAD3-03F67E732140}" destId="{8B56834C-7798-46EB-8253-42020B41DB68}" srcOrd="1" destOrd="0" presId="urn:microsoft.com/office/officeart/2005/8/layout/hierarchy6"/>
    <dgm:cxn modelId="{5AC65513-4F7F-4361-AFD7-C37E62574C9F}" type="presParOf" srcId="{4FD19398-58F5-46AF-8ECD-497A9DFB10C9}" destId="{B361C784-4D23-4BB9-910B-F9CC2531E298}" srcOrd="6" destOrd="0" presId="urn:microsoft.com/office/officeart/2005/8/layout/hierarchy6"/>
    <dgm:cxn modelId="{A2227CA0-E7C5-4E88-AB53-3E243BC543CA}" type="presParOf" srcId="{4FD19398-58F5-46AF-8ECD-497A9DFB10C9}" destId="{43A7EA72-76DB-4A06-87D5-5C9F0183A387}" srcOrd="7" destOrd="0" presId="urn:microsoft.com/office/officeart/2005/8/layout/hierarchy6"/>
    <dgm:cxn modelId="{E0882235-DC67-4E42-ABE6-A09D5E8022F7}" type="presParOf" srcId="{43A7EA72-76DB-4A06-87D5-5C9F0183A387}" destId="{8D5C735D-BD39-4EC5-9943-862D767B43BC}" srcOrd="0" destOrd="0" presId="urn:microsoft.com/office/officeart/2005/8/layout/hierarchy6"/>
    <dgm:cxn modelId="{C2A24F24-BFEA-4995-A98C-03867930BFD2}" type="presParOf" srcId="{43A7EA72-76DB-4A06-87D5-5C9F0183A387}" destId="{94D51F58-9665-45CE-95F4-2243E596BC80}" srcOrd="1" destOrd="0" presId="urn:microsoft.com/office/officeart/2005/8/layout/hierarchy6"/>
    <dgm:cxn modelId="{8985BC85-84DB-4157-93E0-70CC2DEA6118}" type="presParOf" srcId="{7B61FD40-C4B0-4D38-8CCD-CF4E8645D38F}" destId="{54C965C0-1A31-4C0C-B183-F4C681B145E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49B02-6661-4583-B8E4-5C4BD747D73E}">
      <dsp:nvSpPr>
        <dsp:cNvPr id="0" name=""/>
        <dsp:cNvSpPr/>
      </dsp:nvSpPr>
      <dsp:spPr>
        <a:xfrm>
          <a:off x="2084173" y="857327"/>
          <a:ext cx="1067331" cy="711554"/>
        </a:xfrm>
        <a:prstGeom prst="roundRect">
          <a:avLst>
            <a:gd name="adj" fmla="val 10000"/>
          </a:avLst>
        </a:prstGeom>
        <a:solidFill>
          <a:srgbClr val="FFFFCC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900" b="1" kern="1200" dirty="0">
              <a:solidFill>
                <a:schemeClr val="tx1"/>
              </a:solidFill>
            </a:rPr>
            <a:t>Predict Available Parking</a:t>
          </a:r>
        </a:p>
      </dsp:txBody>
      <dsp:txXfrm>
        <a:off x="2105014" y="878168"/>
        <a:ext cx="1025649" cy="669872"/>
      </dsp:txXfrm>
    </dsp:sp>
    <dsp:sp modelId="{63D9C416-DB31-4041-B776-755C7744504D}">
      <dsp:nvSpPr>
        <dsp:cNvPr id="0" name=""/>
        <dsp:cNvSpPr/>
      </dsp:nvSpPr>
      <dsp:spPr>
        <a:xfrm>
          <a:off x="536541" y="1568881"/>
          <a:ext cx="2081297" cy="284621"/>
        </a:xfrm>
        <a:custGeom>
          <a:avLst/>
          <a:gdLst/>
          <a:ahLst/>
          <a:cxnLst/>
          <a:rect l="0" t="0" r="0" b="0"/>
          <a:pathLst>
            <a:path>
              <a:moveTo>
                <a:pt x="2081297" y="0"/>
              </a:moveTo>
              <a:lnTo>
                <a:pt x="2081297" y="142310"/>
              </a:lnTo>
              <a:lnTo>
                <a:pt x="0" y="142310"/>
              </a:lnTo>
              <a:lnTo>
                <a:pt x="0" y="2846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A9BDB-12D4-4DB4-9DAC-CE68E2A3EF80}">
      <dsp:nvSpPr>
        <dsp:cNvPr id="0" name=""/>
        <dsp:cNvSpPr/>
      </dsp:nvSpPr>
      <dsp:spPr>
        <a:xfrm>
          <a:off x="2876" y="1853503"/>
          <a:ext cx="1067331" cy="71155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900" b="1" i="1" kern="1200" dirty="0">
              <a:solidFill>
                <a:schemeClr val="tx1"/>
              </a:solidFill>
            </a:rPr>
            <a:t>Bayesian Regularized Artificial Neural Networks (BRANNs)</a:t>
          </a:r>
          <a:endParaRPr lang="en-MY" sz="900" b="1" kern="1200" dirty="0">
            <a:solidFill>
              <a:schemeClr val="tx1"/>
            </a:solidFill>
          </a:endParaRPr>
        </a:p>
      </dsp:txBody>
      <dsp:txXfrm>
        <a:off x="23717" y="1874344"/>
        <a:ext cx="1025649" cy="669872"/>
      </dsp:txXfrm>
    </dsp:sp>
    <dsp:sp modelId="{63C925A0-EAC6-4DB6-B49E-FC597ABB755F}">
      <dsp:nvSpPr>
        <dsp:cNvPr id="0" name=""/>
        <dsp:cNvSpPr/>
      </dsp:nvSpPr>
      <dsp:spPr>
        <a:xfrm>
          <a:off x="1924073" y="1568881"/>
          <a:ext cx="693765" cy="284621"/>
        </a:xfrm>
        <a:custGeom>
          <a:avLst/>
          <a:gdLst/>
          <a:ahLst/>
          <a:cxnLst/>
          <a:rect l="0" t="0" r="0" b="0"/>
          <a:pathLst>
            <a:path>
              <a:moveTo>
                <a:pt x="693765" y="0"/>
              </a:moveTo>
              <a:lnTo>
                <a:pt x="693765" y="142310"/>
              </a:lnTo>
              <a:lnTo>
                <a:pt x="0" y="142310"/>
              </a:lnTo>
              <a:lnTo>
                <a:pt x="0" y="2846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ED3A4-C475-44E2-83A4-7F50AAAA88EC}">
      <dsp:nvSpPr>
        <dsp:cNvPr id="0" name=""/>
        <dsp:cNvSpPr/>
      </dsp:nvSpPr>
      <dsp:spPr>
        <a:xfrm>
          <a:off x="1390407" y="1853503"/>
          <a:ext cx="1067331" cy="71155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900" b="1" i="1" kern="1200" dirty="0">
              <a:solidFill>
                <a:schemeClr val="tx1"/>
              </a:solidFill>
            </a:rPr>
            <a:t>Support Vector Regression (SVR)</a:t>
          </a:r>
          <a:endParaRPr lang="en-MY" sz="900" b="1" kern="1200" dirty="0">
            <a:solidFill>
              <a:schemeClr val="tx1"/>
            </a:solidFill>
          </a:endParaRPr>
        </a:p>
      </dsp:txBody>
      <dsp:txXfrm>
        <a:off x="1411248" y="1874344"/>
        <a:ext cx="1025649" cy="669872"/>
      </dsp:txXfrm>
    </dsp:sp>
    <dsp:sp modelId="{7D42EE4E-F80F-41C3-BA2F-FFFA788609FD}">
      <dsp:nvSpPr>
        <dsp:cNvPr id="0" name=""/>
        <dsp:cNvSpPr/>
      </dsp:nvSpPr>
      <dsp:spPr>
        <a:xfrm>
          <a:off x="2617839" y="1568881"/>
          <a:ext cx="693765" cy="284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310"/>
              </a:lnTo>
              <a:lnTo>
                <a:pt x="693765" y="142310"/>
              </a:lnTo>
              <a:lnTo>
                <a:pt x="693765" y="2846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DADCA-B371-402F-91D1-3624B07CE9CD}">
      <dsp:nvSpPr>
        <dsp:cNvPr id="0" name=""/>
        <dsp:cNvSpPr/>
      </dsp:nvSpPr>
      <dsp:spPr>
        <a:xfrm>
          <a:off x="2777938" y="1853503"/>
          <a:ext cx="1067331" cy="71155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900" b="1" i="1" kern="1200" dirty="0">
              <a:solidFill>
                <a:schemeClr val="tx1"/>
              </a:solidFill>
            </a:rPr>
            <a:t>Auto-Regressive Integrated Moving Average (ARIMA</a:t>
          </a:r>
          <a:r>
            <a:rPr lang="en-MY" sz="900" i="1" kern="1200" dirty="0">
              <a:solidFill>
                <a:schemeClr val="tx1"/>
              </a:solidFill>
            </a:rPr>
            <a:t>)</a:t>
          </a:r>
          <a:r>
            <a:rPr lang="en-MY" sz="900" kern="1200" dirty="0">
              <a:solidFill>
                <a:schemeClr val="tx1"/>
              </a:solidFill>
            </a:rPr>
            <a:t> </a:t>
          </a:r>
          <a:endParaRPr lang="en-MY" sz="900" b="1" kern="1200" dirty="0">
            <a:solidFill>
              <a:schemeClr val="tx1"/>
            </a:solidFill>
          </a:endParaRPr>
        </a:p>
      </dsp:txBody>
      <dsp:txXfrm>
        <a:off x="2798779" y="1874344"/>
        <a:ext cx="1025649" cy="669872"/>
      </dsp:txXfrm>
    </dsp:sp>
    <dsp:sp modelId="{B361C784-4D23-4BB9-910B-F9CC2531E298}">
      <dsp:nvSpPr>
        <dsp:cNvPr id="0" name=""/>
        <dsp:cNvSpPr/>
      </dsp:nvSpPr>
      <dsp:spPr>
        <a:xfrm>
          <a:off x="2617839" y="1568881"/>
          <a:ext cx="2081297" cy="284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310"/>
              </a:lnTo>
              <a:lnTo>
                <a:pt x="2081297" y="142310"/>
              </a:lnTo>
              <a:lnTo>
                <a:pt x="2081297" y="2846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5C735D-BD39-4EC5-9943-862D767B43BC}">
      <dsp:nvSpPr>
        <dsp:cNvPr id="0" name=""/>
        <dsp:cNvSpPr/>
      </dsp:nvSpPr>
      <dsp:spPr>
        <a:xfrm>
          <a:off x="4165470" y="1853503"/>
          <a:ext cx="1067331" cy="71155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900" b="1" i="1" kern="1200" dirty="0">
              <a:solidFill>
                <a:schemeClr val="tx1"/>
              </a:solidFill>
            </a:rPr>
            <a:t>Recurrent Neural Networks (RNNs)</a:t>
          </a:r>
          <a:r>
            <a:rPr lang="en-MY" sz="900" b="1" kern="1200" dirty="0">
              <a:solidFill>
                <a:schemeClr val="tx1"/>
              </a:solidFill>
            </a:rPr>
            <a:t> </a:t>
          </a:r>
        </a:p>
      </dsp:txBody>
      <dsp:txXfrm>
        <a:off x="4186311" y="1874344"/>
        <a:ext cx="1025649" cy="669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145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15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043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012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02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670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00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6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libr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10.m4a"/><Relationship Id="rId7" Type="http://schemas.openxmlformats.org/officeDocument/2006/relationships/diagramLayout" Target="../diagrams/layout1.xml"/><Relationship Id="rId2" Type="http://schemas.microsoft.com/office/2007/relationships/media" Target="../media/media10.m4a"/><Relationship Id="rId1" Type="http://schemas.openxmlformats.org/officeDocument/2006/relationships/tags" Target="../tags/tag5.xml"/><Relationship Id="rId6" Type="http://schemas.openxmlformats.org/officeDocument/2006/relationships/diagramData" Target="../diagrams/data1.xml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4.xml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1.m4a"/><Relationship Id="rId7" Type="http://schemas.openxmlformats.org/officeDocument/2006/relationships/image" Target="../media/image5.emf"/><Relationship Id="rId2" Type="http://schemas.openxmlformats.org/officeDocument/2006/relationships/tags" Target="../tags/tag6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ctrTitle"/>
          </p:nvPr>
        </p:nvSpPr>
        <p:spPr>
          <a:xfrm>
            <a:off x="1766192" y="1069700"/>
            <a:ext cx="6569155" cy="16701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MY" dirty="0"/>
              <a:t>THE PREDICTION OF </a:t>
            </a:r>
            <a:r>
              <a:rPr lang="en-MY" dirty="0">
                <a:solidFill>
                  <a:srgbClr val="00B050"/>
                </a:solidFill>
              </a:rPr>
              <a:t>PARKING</a:t>
            </a:r>
            <a:r>
              <a:rPr lang="en-MY" dirty="0"/>
              <a:t> AVAILABILITY</a:t>
            </a:r>
            <a:endParaRPr lang="en-MY" dirty="0">
              <a:effectLst/>
            </a:endParaRPr>
          </a:p>
        </p:txBody>
      </p:sp>
      <p:sp>
        <p:nvSpPr>
          <p:cNvPr id="3" name="Google Shape;56;p12">
            <a:extLst>
              <a:ext uri="{FF2B5EF4-FFF2-40B4-BE49-F238E27FC236}">
                <a16:creationId xmlns:a16="http://schemas.microsoft.com/office/drawing/2014/main" id="{6D423E9F-618A-4640-8C02-B54F8D7BBC3F}"/>
              </a:ext>
            </a:extLst>
          </p:cNvPr>
          <p:cNvSpPr txBox="1">
            <a:spLocks/>
          </p:cNvSpPr>
          <p:nvPr/>
        </p:nvSpPr>
        <p:spPr>
          <a:xfrm>
            <a:off x="1766192" y="2914000"/>
            <a:ext cx="235171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200" u="sng" dirty="0"/>
              <a:t>Project Members</a:t>
            </a:r>
          </a:p>
          <a:p>
            <a:endParaRPr lang="en-MY" sz="1200" u="sng" dirty="0"/>
          </a:p>
          <a:p>
            <a:r>
              <a:rPr lang="en-US" sz="1200" b="0" dirty="0"/>
              <a:t>Tan Sia Hong (17218626)</a:t>
            </a:r>
          </a:p>
          <a:p>
            <a:r>
              <a:rPr lang="en-US" sz="1200" b="0" dirty="0"/>
              <a:t>Teo Boon Long (17198093)</a:t>
            </a:r>
            <a:endParaRPr lang="en-MY" sz="1200" b="0" dirty="0"/>
          </a:p>
          <a:p>
            <a:r>
              <a:rPr lang="en-US" sz="1200" b="0" dirty="0" err="1"/>
              <a:t>Tarashini</a:t>
            </a:r>
            <a:r>
              <a:rPr lang="en-US" sz="1200" b="0" dirty="0"/>
              <a:t> A/P </a:t>
            </a:r>
            <a:r>
              <a:rPr lang="en-US" sz="1200" b="0" dirty="0" err="1"/>
              <a:t>Suthesan</a:t>
            </a:r>
            <a:r>
              <a:rPr lang="en-US" sz="1200" b="0" dirty="0"/>
              <a:t> (17198312) </a:t>
            </a:r>
          </a:p>
          <a:p>
            <a:r>
              <a:rPr lang="en-US" sz="1200" b="0" dirty="0"/>
              <a:t>Liu Hong Yang (17201091)</a:t>
            </a:r>
            <a:endParaRPr lang="en-MY" sz="1200" b="0" dirty="0">
              <a:effectLst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EE595431-D5AD-47CB-80F7-C93FDCD8C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085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DA62F78-A7F0-4E71-B775-A2780CF7C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356948"/>
              </p:ext>
            </p:extLst>
          </p:nvPr>
        </p:nvGraphicFramePr>
        <p:xfrm>
          <a:off x="2485103" y="777374"/>
          <a:ext cx="5235678" cy="3422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B6015E-BF91-495C-AC97-23FD92BC9452}"/>
              </a:ext>
            </a:extLst>
          </p:cNvPr>
          <p:cNvSpPr/>
          <p:nvPr/>
        </p:nvSpPr>
        <p:spPr>
          <a:xfrm>
            <a:off x="2011598" y="2526437"/>
            <a:ext cx="700548" cy="22665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Best</a:t>
            </a:r>
            <a:endParaRPr lang="en-MY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DC6779-ADDC-4693-8E22-D76346F82054}"/>
              </a:ext>
            </a:extLst>
          </p:cNvPr>
          <p:cNvSpPr/>
          <p:nvPr/>
        </p:nvSpPr>
        <p:spPr>
          <a:xfrm>
            <a:off x="3133687" y="943741"/>
            <a:ext cx="4124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Compared four different ML algorithms</a:t>
            </a:r>
            <a:endParaRPr lang="en-MY" sz="2400" b="1" dirty="0">
              <a:solidFill>
                <a:schemeClr val="tx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853CB29-C05E-4A71-8858-21737C2257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382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Graphic spid="14" grpId="0">
        <p:bldAsOne/>
      </p:bldGraphic>
      <p:bldP spid="10" grpId="0" animBg="1"/>
      <p:bldP spid="17" grpId="0"/>
      <p:bldP spid="1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25C5D-0EA3-4B67-A546-218CCFB55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11</a:t>
            </a:fld>
            <a:endParaRPr lang="en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27290DE-EF08-4956-800A-172492532E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623158"/>
              </p:ext>
            </p:extLst>
          </p:nvPr>
        </p:nvGraphicFramePr>
        <p:xfrm>
          <a:off x="1450219" y="1128713"/>
          <a:ext cx="6803740" cy="3045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Worksheet" r:id="rId6" imgW="9509760" imgH="4251819" progId="Excel.Sheet.12">
                  <p:embed/>
                </p:oleObj>
              </mc:Choice>
              <mc:Fallback>
                <p:oleObj name="Worksheet" r:id="rId6" imgW="9509760" imgH="425181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50219" y="1128713"/>
                        <a:ext cx="6803740" cy="304506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FECDA63-A556-4D1C-8A64-5F4CF77301B4}"/>
              </a:ext>
            </a:extLst>
          </p:cNvPr>
          <p:cNvSpPr/>
          <p:nvPr/>
        </p:nvSpPr>
        <p:spPr>
          <a:xfrm>
            <a:off x="1358130" y="656580"/>
            <a:ext cx="6242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/>
              <a:t>Comparison Between Articles</a:t>
            </a:r>
            <a:endParaRPr lang="en-MY" b="1" u="sng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3B55790-BE8A-490F-9E2A-B1E8765623E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174880879"/>
      </p:ext>
    </p:extLst>
  </p:cSld>
  <p:clrMapOvr>
    <a:masterClrMapping/>
  </p:clrMapOvr>
  <p:transition advTm="1871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MY" sz="2800" dirty="0">
                <a:effectLst/>
              </a:rPr>
              <a:t>CONCLUSION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2"/>
          </p:nvPr>
        </p:nvSpPr>
        <p:spPr>
          <a:xfrm>
            <a:off x="1636398" y="1466174"/>
            <a:ext cx="6693216" cy="270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algorithm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produce a prediction model with boosted accuracy </a:t>
            </a:r>
          </a:p>
          <a:p>
            <a:pPr marL="285750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model could be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taking multiple factors (temperature, humidity and rainfall) into consideration during model building</a:t>
            </a:r>
          </a:p>
          <a:p>
            <a:pPr marL="285750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necessary to choose and tailor appropriate evaluation metrics accordingly to achieve higher accuracy in models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5E5B015-50D1-4758-9020-E96322868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6517"/>
      </p:ext>
    </p:extLst>
  </p:cSld>
  <p:clrMapOvr>
    <a:masterClrMapping/>
  </p:clrMapOvr>
  <p:transition advTm="2729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5" descr="photo-1434030216411-0b793f4b4173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7700" y="1158825"/>
            <a:ext cx="2746650" cy="274665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59" name="Google Shape;259;p35"/>
          <p:cNvSpPr txBox="1">
            <a:spLocks noGrp="1"/>
          </p:cNvSpPr>
          <p:nvPr>
            <p:ph type="ctrTitle" idx="4294967295"/>
          </p:nvPr>
        </p:nvSpPr>
        <p:spPr>
          <a:xfrm>
            <a:off x="1580494" y="1757181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579E436-059C-4C82-848C-4328E26358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59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636397" y="717334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Study Overview</a:t>
            </a:r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C34F9A-0FBB-45E4-853F-6F3AAD2A54B4}"/>
              </a:ext>
            </a:extLst>
          </p:cNvPr>
          <p:cNvSpPr/>
          <p:nvPr/>
        </p:nvSpPr>
        <p:spPr>
          <a:xfrm>
            <a:off x="1636397" y="1850573"/>
            <a:ext cx="1449703" cy="58578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Collected from IOT</a:t>
            </a:r>
            <a:endParaRPr lang="en-MY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46CC4A-8C16-4B56-ADC9-0B1BECB894A3}"/>
              </a:ext>
            </a:extLst>
          </p:cNvPr>
          <p:cNvSpPr/>
          <p:nvPr/>
        </p:nvSpPr>
        <p:spPr>
          <a:xfrm>
            <a:off x="3914775" y="1850573"/>
            <a:ext cx="1449703" cy="585788"/>
          </a:xfrm>
          <a:prstGeom prst="roundRect">
            <a:avLst/>
          </a:prstGeom>
          <a:solidFill>
            <a:srgbClr val="99FF99"/>
          </a:solidFill>
          <a:ln w="127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ML Algorithms</a:t>
            </a:r>
            <a:endParaRPr lang="en-MY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B1E404-59E7-4A09-8578-203B075D4B5C}"/>
              </a:ext>
            </a:extLst>
          </p:cNvPr>
          <p:cNvSpPr/>
          <p:nvPr/>
        </p:nvSpPr>
        <p:spPr>
          <a:xfrm>
            <a:off x="5493065" y="1993449"/>
            <a:ext cx="614841" cy="221114"/>
          </a:xfrm>
          <a:prstGeom prst="rightArrow">
            <a:avLst/>
          </a:prstGeom>
          <a:ln w="31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335DA9-E675-46BE-B859-F0B6D054558B}"/>
              </a:ext>
            </a:extLst>
          </p:cNvPr>
          <p:cNvSpPr/>
          <p:nvPr/>
        </p:nvSpPr>
        <p:spPr>
          <a:xfrm>
            <a:off x="6361569" y="1850573"/>
            <a:ext cx="1812131" cy="585788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/>
              <a:t>Parking Availability Prediction Model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B8EBAB1-A246-483A-8311-24785C5141ED}"/>
              </a:ext>
            </a:extLst>
          </p:cNvPr>
          <p:cNvSpPr/>
          <p:nvPr/>
        </p:nvSpPr>
        <p:spPr>
          <a:xfrm rot="10800000">
            <a:off x="4539612" y="2626812"/>
            <a:ext cx="334435" cy="485775"/>
          </a:xfrm>
          <a:prstGeom prst="downArrow">
            <a:avLst/>
          </a:prstGeom>
          <a:solidFill>
            <a:srgbClr val="0303BD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BE5030-F7E6-4315-8E3A-1DE7B8278DED}"/>
              </a:ext>
            </a:extLst>
          </p:cNvPr>
          <p:cNvSpPr/>
          <p:nvPr/>
        </p:nvSpPr>
        <p:spPr>
          <a:xfrm>
            <a:off x="3621880" y="3303039"/>
            <a:ext cx="2221708" cy="868912"/>
          </a:xfrm>
          <a:prstGeom prst="roundRect">
            <a:avLst/>
          </a:prstGeom>
          <a:solidFill>
            <a:srgbClr val="CCFFFF"/>
          </a:solidFill>
          <a:ln w="31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3 </a:t>
            </a:r>
            <a:r>
              <a:rPr lang="en-US" dirty="0">
                <a:solidFill>
                  <a:srgbClr val="00B050"/>
                </a:solidFill>
              </a:rPr>
              <a:t>articles</a:t>
            </a:r>
            <a:r>
              <a:rPr lang="en-US" dirty="0"/>
              <a:t> tackled this problem from different point of views</a:t>
            </a:r>
            <a:endParaRPr lang="en-MY" dirty="0"/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A80E47A8-FE6F-4F1B-9FF6-CD979126CF6D}"/>
              </a:ext>
            </a:extLst>
          </p:cNvPr>
          <p:cNvSpPr/>
          <p:nvPr/>
        </p:nvSpPr>
        <p:spPr>
          <a:xfrm flipH="1">
            <a:off x="3261062" y="1917224"/>
            <a:ext cx="417195" cy="442912"/>
          </a:xfrm>
          <a:prstGeom prst="mathPlus">
            <a:avLst/>
          </a:prstGeom>
          <a:solidFill>
            <a:schemeClr val="accent5"/>
          </a:solidFill>
          <a:ln w="31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BE56F2AC-1DE8-4BE7-90CB-13E6170F2B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8778246"/>
      </p:ext>
    </p:extLst>
  </p:cSld>
  <p:clrMapOvr>
    <a:masterClrMapping/>
  </p:clrMapOvr>
  <p:transition advTm="1730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5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200" dirty="0"/>
              <a:t>Articles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2"/>
          </p:nvPr>
        </p:nvSpPr>
        <p:spPr>
          <a:xfrm>
            <a:off x="1636398" y="1466174"/>
            <a:ext cx="6693216" cy="270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b="1" i="1" dirty="0"/>
              <a:t>Article 1 </a:t>
            </a:r>
            <a:r>
              <a:rPr lang="en-US" sz="1600" i="1" dirty="0"/>
              <a:t>: A 2-Step Approach to Improve Data-driven Parking Availability Predictions</a:t>
            </a:r>
          </a:p>
          <a:p>
            <a:pPr marL="285750" indent="-285750"/>
            <a:endParaRPr lang="en-US" sz="1600" b="1" i="1" dirty="0"/>
          </a:p>
          <a:p>
            <a:pPr marL="285750" indent="-285750"/>
            <a:r>
              <a:rPr lang="en-US" sz="1600" b="1" i="1" dirty="0"/>
              <a:t>Article 2 : </a:t>
            </a:r>
            <a:r>
              <a:rPr lang="en-US" sz="1600" i="1" dirty="0"/>
              <a:t>Parking Availability Prediction with Long Short-Term Memory Model</a:t>
            </a:r>
            <a:endParaRPr lang="en-US" sz="1600" b="1" i="1" dirty="0"/>
          </a:p>
          <a:p>
            <a:pPr marL="285750" indent="-285750"/>
            <a:endParaRPr lang="en-US" sz="1600" b="1" i="1" dirty="0"/>
          </a:p>
          <a:p>
            <a:pPr marL="285750" indent="-285750"/>
            <a:r>
              <a:rPr lang="en-US" sz="1600" b="1" i="1" dirty="0"/>
              <a:t>Article 3 : </a:t>
            </a:r>
            <a:r>
              <a:rPr lang="en-US" sz="1600" i="1" dirty="0">
                <a:sym typeface="Wingdings" panose="05000000000000000000" pitchFamily="2" charset="2"/>
              </a:rPr>
              <a:t>Predicting Available Parking Slots on Critical and Regular Services by Exploiting a Range of Open Data</a:t>
            </a:r>
            <a:endParaRPr lang="en-US" sz="1400" b="1" i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3611C3FE-BF6A-4980-BC1C-C56B86223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59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MY" i="1" dirty="0"/>
              <a:t>Article 1 : </a:t>
            </a:r>
            <a:r>
              <a:rPr lang="en-US" i="1" dirty="0"/>
              <a:t>A 2-Step Approach to Improve Data-driven Parking Availability Predictions </a:t>
            </a:r>
            <a:endParaRPr i="1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2"/>
          </p:nvPr>
        </p:nvSpPr>
        <p:spPr>
          <a:xfrm>
            <a:off x="1636398" y="1466174"/>
            <a:ext cx="6693216" cy="270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MY" dirty="0"/>
              <a:t>Dataset used : parking spaces from </a:t>
            </a:r>
            <a:r>
              <a:rPr lang="en-MY" dirty="0" err="1"/>
              <a:t>SFPark</a:t>
            </a:r>
            <a:r>
              <a:rPr lang="en-MY" dirty="0"/>
              <a:t> project gathered by San Francisco Municipal Transportation Agency in 2013</a:t>
            </a:r>
          </a:p>
          <a:p>
            <a:pPr marL="285750" indent="-285750"/>
            <a:r>
              <a:rPr lang="en-MY" dirty="0"/>
              <a:t>Focus point : to reduce contribution of noisy data from stationary or mobile sensors in parking availability predictions for Parking Guidance and Information (PGI) systems</a:t>
            </a:r>
            <a:endParaRPr lang="en-US" sz="1600" b="1" i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8616201-120C-4C92-876A-CA0A1001D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20984"/>
      </p:ext>
    </p:extLst>
  </p:cSld>
  <p:clrMapOvr>
    <a:masterClrMapping/>
  </p:clrMapOvr>
  <p:transition advTm="2285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C1527B8-3F90-4764-9B59-D10BB58A29E2}"/>
              </a:ext>
            </a:extLst>
          </p:cNvPr>
          <p:cNvSpPr/>
          <p:nvPr/>
        </p:nvSpPr>
        <p:spPr>
          <a:xfrm>
            <a:off x="1770198" y="1429495"/>
            <a:ext cx="3445269" cy="8365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1746412" y="808936"/>
            <a:ext cx="871452" cy="527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rgbClr val="00B050"/>
                </a:solidFill>
              </a:rPr>
              <a:t>Step-1 </a:t>
            </a:r>
            <a:endParaRPr sz="1800" b="1" u="sng" dirty="0">
              <a:solidFill>
                <a:srgbClr val="00B050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DFD4BD-810D-426A-9F42-F170194037BE}"/>
              </a:ext>
            </a:extLst>
          </p:cNvPr>
          <p:cNvSpPr/>
          <p:nvPr/>
        </p:nvSpPr>
        <p:spPr>
          <a:xfrm>
            <a:off x="2024703" y="1626817"/>
            <a:ext cx="1216846" cy="460763"/>
          </a:xfrm>
          <a:prstGeom prst="roundRect">
            <a:avLst/>
          </a:prstGeom>
          <a:solidFill>
            <a:srgbClr val="0070C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Support Vector Regression  </a:t>
            </a:r>
            <a:endParaRPr lang="en-MY" sz="11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AD37E-398E-4B09-8094-F05BAF4930C4}"/>
                  </a:ext>
                </a:extLst>
              </p:cNvPr>
              <p:cNvSpPr txBox="1"/>
              <p:nvPr/>
            </p:nvSpPr>
            <p:spPr>
              <a:xfrm>
                <a:off x="3352652" y="1702859"/>
                <a:ext cx="16548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MY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MY" sz="16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AD37E-398E-4B09-8094-F05BAF49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652" y="1702859"/>
                <a:ext cx="165484" cy="246221"/>
              </a:xfrm>
              <a:prstGeom prst="rect">
                <a:avLst/>
              </a:prstGeom>
              <a:blipFill>
                <a:blip r:embed="rId6"/>
                <a:stretch>
                  <a:fillRect l="-37037" r="-33333" b="-7317"/>
                </a:stretch>
              </a:blipFill>
            </p:spPr>
            <p:txBody>
              <a:bodyPr/>
              <a:lstStyle/>
              <a:p>
                <a:r>
                  <a:rPr lang="en-MY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BEB369-2B8A-492B-83FD-60726AB6A6A8}"/>
              </a:ext>
            </a:extLst>
          </p:cNvPr>
          <p:cNvSpPr/>
          <p:nvPr/>
        </p:nvSpPr>
        <p:spPr>
          <a:xfrm>
            <a:off x="3643082" y="1617399"/>
            <a:ext cx="1343035" cy="460763"/>
          </a:xfrm>
          <a:prstGeom prst="roundRect">
            <a:avLst/>
          </a:prstGeom>
          <a:solidFill>
            <a:srgbClr val="FF000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Genetic Algorithm (GA)</a:t>
            </a:r>
            <a:endParaRPr lang="en-MY" sz="1100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D2C6465-25E5-4D76-B8CD-EED66047C31F}"/>
              </a:ext>
            </a:extLst>
          </p:cNvPr>
          <p:cNvSpPr/>
          <p:nvPr/>
        </p:nvSpPr>
        <p:spPr>
          <a:xfrm>
            <a:off x="5442394" y="1611694"/>
            <a:ext cx="514351" cy="343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2" name="Google Shape;73;p14">
            <a:extLst>
              <a:ext uri="{FF2B5EF4-FFF2-40B4-BE49-F238E27FC236}">
                <a16:creationId xmlns:a16="http://schemas.microsoft.com/office/drawing/2014/main" id="{2FE25B7B-CEE5-4C73-9F27-A5B0FC26417E}"/>
              </a:ext>
            </a:extLst>
          </p:cNvPr>
          <p:cNvSpPr txBox="1">
            <a:spLocks/>
          </p:cNvSpPr>
          <p:nvPr/>
        </p:nvSpPr>
        <p:spPr>
          <a:xfrm>
            <a:off x="1746412" y="2509920"/>
            <a:ext cx="871452" cy="52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>
              <a:buFont typeface="Tinos"/>
              <a:buNone/>
            </a:pPr>
            <a:r>
              <a:rPr lang="en-US" sz="1800" b="1" u="sng" dirty="0">
                <a:solidFill>
                  <a:srgbClr val="00B050"/>
                </a:solidFill>
              </a:rPr>
              <a:t>Step-2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A5D5C-A3C9-4620-AA08-F3B21532B48D}"/>
              </a:ext>
            </a:extLst>
          </p:cNvPr>
          <p:cNvSpPr/>
          <p:nvPr/>
        </p:nvSpPr>
        <p:spPr>
          <a:xfrm>
            <a:off x="6118968" y="1554942"/>
            <a:ext cx="17803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Extract trends </a:t>
            </a:r>
          </a:p>
          <a:p>
            <a:r>
              <a:rPr lang="en-US" b="1" i="1" dirty="0"/>
              <a:t>of the model</a:t>
            </a:r>
            <a:endParaRPr lang="en-MY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30AE6B1-30EF-4520-9BA0-2F0E35D3A7B5}"/>
              </a:ext>
            </a:extLst>
          </p:cNvPr>
          <p:cNvSpPr/>
          <p:nvPr/>
        </p:nvSpPr>
        <p:spPr>
          <a:xfrm>
            <a:off x="1851928" y="3114562"/>
            <a:ext cx="3363539" cy="8365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BAAC70-99F1-4A39-8219-0193C5D2980B}"/>
              </a:ext>
            </a:extLst>
          </p:cNvPr>
          <p:cNvSpPr/>
          <p:nvPr/>
        </p:nvSpPr>
        <p:spPr>
          <a:xfrm>
            <a:off x="2037742" y="3266651"/>
            <a:ext cx="1253346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Trends from step 1 </a:t>
            </a:r>
            <a:endParaRPr lang="en-MY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129D59C-2DCA-4D37-8720-E267D83CDB3B}"/>
              </a:ext>
            </a:extLst>
          </p:cNvPr>
          <p:cNvSpPr/>
          <p:nvPr/>
        </p:nvSpPr>
        <p:spPr>
          <a:xfrm>
            <a:off x="5529262" y="3309621"/>
            <a:ext cx="514351" cy="343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4460A3-C50B-4ABD-8FC9-4E5170DE18F6}"/>
              </a:ext>
            </a:extLst>
          </p:cNvPr>
          <p:cNvCxnSpPr/>
          <p:nvPr/>
        </p:nvCxnSpPr>
        <p:spPr>
          <a:xfrm>
            <a:off x="3435394" y="3520353"/>
            <a:ext cx="3004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CDEAEFB-C5C5-47E6-BCE4-F2BD943E90D2}"/>
              </a:ext>
            </a:extLst>
          </p:cNvPr>
          <p:cNvSpPr/>
          <p:nvPr/>
        </p:nvSpPr>
        <p:spPr>
          <a:xfrm>
            <a:off x="3867714" y="3280512"/>
            <a:ext cx="1194559" cy="440933"/>
          </a:xfrm>
          <a:prstGeom prst="roundRect">
            <a:avLst/>
          </a:prstGeom>
          <a:solidFill>
            <a:srgbClr val="0070C0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Support Vector Regression</a:t>
            </a:r>
            <a:endParaRPr lang="en-MY" sz="11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956537-21A5-41BA-9851-D3C5DA4399E6}"/>
              </a:ext>
            </a:extLst>
          </p:cNvPr>
          <p:cNvSpPr/>
          <p:nvPr/>
        </p:nvSpPr>
        <p:spPr>
          <a:xfrm>
            <a:off x="4084179" y="3653197"/>
            <a:ext cx="9756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(Again)</a:t>
            </a:r>
            <a:endParaRPr lang="en-MY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1BBD5-A918-4BE5-98F1-22DB8B9E994C}"/>
              </a:ext>
            </a:extLst>
          </p:cNvPr>
          <p:cNvSpPr/>
          <p:nvPr/>
        </p:nvSpPr>
        <p:spPr>
          <a:xfrm>
            <a:off x="6183672" y="3219799"/>
            <a:ext cx="21311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Predict parking availability</a:t>
            </a:r>
            <a:endParaRPr lang="en-MY" b="1" dirty="0">
              <a:latin typeface="+mj-lt"/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78AB4C75-19C0-40B4-A988-1DED84C985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011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3" grpId="0" animBg="1"/>
      <p:bldP spid="73" grpId="0" build="p"/>
      <p:bldP spid="4" grpId="0" animBg="1"/>
      <p:bldP spid="6" grpId="0"/>
      <p:bldP spid="10" grpId="0" animBg="1"/>
      <p:bldP spid="7" grpId="0" animBg="1"/>
      <p:bldP spid="12" grpId="0"/>
      <p:bldP spid="14" grpId="0"/>
      <p:bldP spid="15" grpId="0" animBg="1"/>
      <p:bldP spid="16" grpId="0" animBg="1"/>
      <p:bldP spid="17" grpId="0" animBg="1"/>
      <p:bldP spid="20" grpId="0" animBg="1"/>
      <p:bldP spid="21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i="1" dirty="0"/>
              <a:t>Article 2 : Parking Availability Prediction with Long Short-Term Memory Model</a:t>
            </a:r>
            <a:endParaRPr i="1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2"/>
          </p:nvPr>
        </p:nvSpPr>
        <p:spPr>
          <a:xfrm>
            <a:off x="1636398" y="1466174"/>
            <a:ext cx="6693216" cy="270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MY" dirty="0"/>
              <a:t>Dataset used : </a:t>
            </a:r>
            <a:r>
              <a:rPr lang="en-US" dirty="0"/>
              <a:t>parking events data from 3000 sensors placed in each on-street parking slot around Melbourne Central Business District area</a:t>
            </a:r>
            <a:endParaRPr lang="en-MY" dirty="0"/>
          </a:p>
          <a:p>
            <a:pPr marL="285750" indent="-285750"/>
            <a:r>
              <a:rPr lang="en-MY" dirty="0"/>
              <a:t>Focus point : to introduce Recurrent Neural Networks (RNNs) as part of parking availability prediction model as RNNs have been used extensively in sequential-data and time-dependent based research areas </a:t>
            </a:r>
            <a:endParaRPr lang="en-US" sz="1600" b="1" i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D133ED4-C21F-4F97-975E-776E8D9BF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63421"/>
      </p:ext>
    </p:extLst>
  </p:cSld>
  <p:clrMapOvr>
    <a:masterClrMapping/>
  </p:clrMapOvr>
  <p:transition advTm="3110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73;p14">
            <a:extLst>
              <a:ext uri="{FF2B5EF4-FFF2-40B4-BE49-F238E27FC236}">
                <a16:creationId xmlns:a16="http://schemas.microsoft.com/office/drawing/2014/main" id="{854DB15D-7FDA-46A7-A977-88293ED84B82}"/>
              </a:ext>
            </a:extLst>
          </p:cNvPr>
          <p:cNvSpPr txBox="1">
            <a:spLocks/>
          </p:cNvSpPr>
          <p:nvPr/>
        </p:nvSpPr>
        <p:spPr>
          <a:xfrm>
            <a:off x="1601924" y="963104"/>
            <a:ext cx="871452" cy="52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>
              <a:buFont typeface="Tinos"/>
              <a:buNone/>
            </a:pPr>
            <a:r>
              <a:rPr lang="en-US" sz="1800" b="1" u="sng" dirty="0">
                <a:solidFill>
                  <a:srgbClr val="00B050"/>
                </a:solidFill>
              </a:rPr>
              <a:t>Step-1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DF5B59-DE45-47CA-A89F-EC98A8E551A4}"/>
              </a:ext>
            </a:extLst>
          </p:cNvPr>
          <p:cNvSpPr/>
          <p:nvPr/>
        </p:nvSpPr>
        <p:spPr>
          <a:xfrm>
            <a:off x="1700126" y="1576017"/>
            <a:ext cx="1721729" cy="41868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K-means clustering</a:t>
            </a:r>
            <a:r>
              <a:rPr lang="en-MY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MY" b="1" dirty="0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B792A78-AEE1-4304-B187-C11A5CCC2E65}"/>
              </a:ext>
            </a:extLst>
          </p:cNvPr>
          <p:cNvSpPr/>
          <p:nvPr/>
        </p:nvSpPr>
        <p:spPr>
          <a:xfrm>
            <a:off x="3685534" y="1590227"/>
            <a:ext cx="529919" cy="343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378C-55F4-425F-A56E-128E8F2C0FC2}"/>
              </a:ext>
            </a:extLst>
          </p:cNvPr>
          <p:cNvSpPr/>
          <p:nvPr/>
        </p:nvSpPr>
        <p:spPr>
          <a:xfrm>
            <a:off x="4421686" y="1490759"/>
            <a:ext cx="3590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3000 on-street parking spaces into 30 regions with similar patterns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73;p14">
            <a:extLst>
              <a:ext uri="{FF2B5EF4-FFF2-40B4-BE49-F238E27FC236}">
                <a16:creationId xmlns:a16="http://schemas.microsoft.com/office/drawing/2014/main" id="{6D3C3D6B-9CDE-4CF6-B8C6-95E96C5D7245}"/>
              </a:ext>
            </a:extLst>
          </p:cNvPr>
          <p:cNvSpPr txBox="1">
            <a:spLocks/>
          </p:cNvSpPr>
          <p:nvPr/>
        </p:nvSpPr>
        <p:spPr>
          <a:xfrm>
            <a:off x="1601924" y="1907583"/>
            <a:ext cx="871452" cy="52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>
              <a:buFont typeface="Tinos"/>
              <a:buNone/>
            </a:pPr>
            <a:r>
              <a:rPr lang="en-US" sz="1800" b="1" u="sng" dirty="0">
                <a:solidFill>
                  <a:srgbClr val="00B050"/>
                </a:solidFill>
              </a:rPr>
              <a:t>Step-2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A960A8-35D2-4E28-96B5-35D0DAFED7E9}"/>
              </a:ext>
            </a:extLst>
          </p:cNvPr>
          <p:cNvSpPr/>
          <p:nvPr/>
        </p:nvSpPr>
        <p:spPr>
          <a:xfrm>
            <a:off x="3789428" y="2434477"/>
            <a:ext cx="2188705" cy="52322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 (LTSM</a:t>
            </a:r>
            <a:r>
              <a:rPr lang="en-MY" b="1" i="1" dirty="0">
                <a:solidFill>
                  <a:schemeClr val="bg1"/>
                </a:solidFill>
              </a:rPr>
              <a:t>)</a:t>
            </a:r>
            <a:r>
              <a:rPr lang="en-MY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8461A0-69F1-4730-8622-69CB73AF6959}"/>
              </a:ext>
            </a:extLst>
          </p:cNvPr>
          <p:cNvSpPr/>
          <p:nvPr/>
        </p:nvSpPr>
        <p:spPr>
          <a:xfrm>
            <a:off x="1700126" y="2441229"/>
            <a:ext cx="1253346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i="1" dirty="0"/>
              <a:t>Clusters  from step-1 </a:t>
            </a:r>
            <a:endParaRPr lang="en-MY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9C73362-2AF4-482C-82B0-20003A207045}"/>
              </a:ext>
            </a:extLst>
          </p:cNvPr>
          <p:cNvSpPr/>
          <p:nvPr/>
        </p:nvSpPr>
        <p:spPr>
          <a:xfrm>
            <a:off x="3087731" y="2531051"/>
            <a:ext cx="529919" cy="343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857DA6A-83EC-424C-A8CD-A3AF4153C10F}"/>
              </a:ext>
            </a:extLst>
          </p:cNvPr>
          <p:cNvSpPr/>
          <p:nvPr/>
        </p:nvSpPr>
        <p:spPr>
          <a:xfrm>
            <a:off x="6085073" y="2473515"/>
            <a:ext cx="529919" cy="343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807604-D517-4069-AD5F-4691B90EABFB}"/>
              </a:ext>
            </a:extLst>
          </p:cNvPr>
          <p:cNvSpPr/>
          <p:nvPr/>
        </p:nvSpPr>
        <p:spPr>
          <a:xfrm>
            <a:off x="6718372" y="2383693"/>
            <a:ext cx="1489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b="1" dirty="0">
                <a:latin typeface="Times New Roman" panose="02020603050405020304" pitchFamily="18" charset="0"/>
                <a:ea typeface="Calibri" panose="020F0502020204030204" pitchFamily="34" charset="0"/>
              </a:rPr>
              <a:t>Predict parking availability</a:t>
            </a:r>
            <a:endParaRPr lang="en-MY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D6FBBA-B2AB-404E-9D03-44ABB95F7E2D}"/>
              </a:ext>
            </a:extLst>
          </p:cNvPr>
          <p:cNvSpPr/>
          <p:nvPr/>
        </p:nvSpPr>
        <p:spPr>
          <a:xfrm>
            <a:off x="1711924" y="3876545"/>
            <a:ext cx="1867704" cy="41868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Non-linear regression</a:t>
            </a:r>
            <a:endParaRPr lang="en-MY" b="1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6F18F61-ED58-457F-B577-C827D15C83C6}"/>
              </a:ext>
            </a:extLst>
          </p:cNvPr>
          <p:cNvSpPr/>
          <p:nvPr/>
        </p:nvSpPr>
        <p:spPr>
          <a:xfrm>
            <a:off x="3789428" y="3876545"/>
            <a:ext cx="529919" cy="343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9F0C20-91EA-46A9-8589-DFEACA481521}"/>
              </a:ext>
            </a:extLst>
          </p:cNvPr>
          <p:cNvSpPr/>
          <p:nvPr/>
        </p:nvSpPr>
        <p:spPr>
          <a:xfrm>
            <a:off x="1601924" y="647393"/>
            <a:ext cx="501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  <a:latin typeface="Bahnschrift Condensed" panose="020B0502040204020203" pitchFamily="34" charset="0"/>
              </a:rPr>
              <a:t>Module 1 : Occupancy Prediction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A1229D-9A53-450E-B556-FD3CF7F753CC}"/>
              </a:ext>
            </a:extLst>
          </p:cNvPr>
          <p:cNvSpPr/>
          <p:nvPr/>
        </p:nvSpPr>
        <p:spPr>
          <a:xfrm>
            <a:off x="1601924" y="3274274"/>
            <a:ext cx="5013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400" b="1" dirty="0">
                <a:solidFill>
                  <a:srgbClr val="002060"/>
                </a:solidFill>
                <a:latin typeface="Bahnschrift Condensed" panose="020B0502040204020203" pitchFamily="34" charset="0"/>
              </a:rPr>
              <a:t>Module 2 : Duration Estimation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5873F2-F284-440B-B66E-C9F90F8B1900}"/>
              </a:ext>
            </a:extLst>
          </p:cNvPr>
          <p:cNvSpPr/>
          <p:nvPr/>
        </p:nvSpPr>
        <p:spPr>
          <a:xfrm>
            <a:off x="4488501" y="3784154"/>
            <a:ext cx="3590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 the probability density function of duration time based on three factors </a:t>
            </a: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0C8D8963-8FB8-4033-A13F-AC0D3817FC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1773859"/>
      </p:ext>
    </p:extLst>
  </p:cSld>
  <p:clrMapOvr>
    <a:masterClrMapping/>
  </p:clrMapOvr>
  <p:transition advTm="5388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6" grpId="0"/>
      <p:bldP spid="4" grpId="0" animBg="1"/>
      <p:bldP spid="9" grpId="0" animBg="1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7" grpId="0"/>
      <p:bldP spid="17" grpId="0" animBg="1"/>
      <p:bldP spid="18" grpId="0" animBg="1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1787660" y="597725"/>
            <a:ext cx="1519896" cy="6118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i="1" dirty="0"/>
              <a:t>Article 1</a:t>
            </a:r>
            <a:endParaRPr sz="2800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6" name="Google Shape;72;p14">
            <a:extLst>
              <a:ext uri="{FF2B5EF4-FFF2-40B4-BE49-F238E27FC236}">
                <a16:creationId xmlns:a16="http://schemas.microsoft.com/office/drawing/2014/main" id="{D6B8BDAE-8CFE-4C26-93E4-817CD71CDB59}"/>
              </a:ext>
            </a:extLst>
          </p:cNvPr>
          <p:cNvSpPr txBox="1">
            <a:spLocks/>
          </p:cNvSpPr>
          <p:nvPr/>
        </p:nvSpPr>
        <p:spPr>
          <a:xfrm>
            <a:off x="5836445" y="580362"/>
            <a:ext cx="1763300" cy="61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i="1" dirty="0"/>
              <a:t>Article</a:t>
            </a:r>
            <a:r>
              <a:rPr lang="fr-FR" sz="2800" i="1" dirty="0"/>
              <a:t> 2</a:t>
            </a:r>
            <a:endParaRPr lang="fr-FR" sz="2800" dirty="0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232E07A3-1594-4DC7-B5B0-56D9F50B8D13}"/>
              </a:ext>
            </a:extLst>
          </p:cNvPr>
          <p:cNvSpPr/>
          <p:nvPr/>
        </p:nvSpPr>
        <p:spPr>
          <a:xfrm>
            <a:off x="3954066" y="657707"/>
            <a:ext cx="1435894" cy="534544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VS</a:t>
            </a:r>
            <a:endParaRPr lang="en-MY" sz="1800" b="1" dirty="0"/>
          </a:p>
        </p:txBody>
      </p:sp>
      <p:sp>
        <p:nvSpPr>
          <p:cNvPr id="18" name="Google Shape;73;p14">
            <a:extLst>
              <a:ext uri="{FF2B5EF4-FFF2-40B4-BE49-F238E27FC236}">
                <a16:creationId xmlns:a16="http://schemas.microsoft.com/office/drawing/2014/main" id="{477F4BB5-F62F-42E5-8286-26C28423B383}"/>
              </a:ext>
            </a:extLst>
          </p:cNvPr>
          <p:cNvSpPr txBox="1">
            <a:spLocks/>
          </p:cNvSpPr>
          <p:nvPr/>
        </p:nvSpPr>
        <p:spPr>
          <a:xfrm>
            <a:off x="4314889" y="1412995"/>
            <a:ext cx="871452" cy="52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>
              <a:buFont typeface="Tinos"/>
              <a:buNone/>
            </a:pPr>
            <a:r>
              <a:rPr lang="en-US" sz="1800" b="1" u="sng" dirty="0">
                <a:solidFill>
                  <a:srgbClr val="00B050"/>
                </a:solidFill>
              </a:rPr>
              <a:t>Step-1 </a:t>
            </a:r>
          </a:p>
        </p:txBody>
      </p:sp>
      <p:sp>
        <p:nvSpPr>
          <p:cNvPr id="19" name="Google Shape;73;p14">
            <a:extLst>
              <a:ext uri="{FF2B5EF4-FFF2-40B4-BE49-F238E27FC236}">
                <a16:creationId xmlns:a16="http://schemas.microsoft.com/office/drawing/2014/main" id="{3B763880-7D58-4465-9BF0-580D74EFF7DD}"/>
              </a:ext>
            </a:extLst>
          </p:cNvPr>
          <p:cNvSpPr txBox="1">
            <a:spLocks/>
          </p:cNvSpPr>
          <p:nvPr/>
        </p:nvSpPr>
        <p:spPr>
          <a:xfrm>
            <a:off x="4318484" y="2263784"/>
            <a:ext cx="871452" cy="52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>
              <a:buFont typeface="Tinos"/>
              <a:buNone/>
            </a:pPr>
            <a:r>
              <a:rPr lang="en-US" sz="1800" b="1" u="sng" dirty="0">
                <a:solidFill>
                  <a:srgbClr val="00B050"/>
                </a:solidFill>
              </a:rPr>
              <a:t>Step-2 </a:t>
            </a:r>
          </a:p>
        </p:txBody>
      </p:sp>
      <p:sp>
        <p:nvSpPr>
          <p:cNvPr id="20" name="Google Shape;73;p14">
            <a:extLst>
              <a:ext uri="{FF2B5EF4-FFF2-40B4-BE49-F238E27FC236}">
                <a16:creationId xmlns:a16="http://schemas.microsoft.com/office/drawing/2014/main" id="{BB28DDE2-A7C8-44E5-80B8-26EE4CF214C9}"/>
              </a:ext>
            </a:extLst>
          </p:cNvPr>
          <p:cNvSpPr txBox="1">
            <a:spLocks/>
          </p:cNvSpPr>
          <p:nvPr/>
        </p:nvSpPr>
        <p:spPr>
          <a:xfrm>
            <a:off x="4247594" y="3316115"/>
            <a:ext cx="1217418" cy="59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nos"/>
              <a:buChar char="◈"/>
              <a:defRPr sz="30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◆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nos"/>
              <a:buChar char="◇"/>
              <a:defRPr sz="24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⬥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nos"/>
              <a:buChar char="⬦"/>
              <a:defRPr sz="1800" b="0" i="0" u="none" strike="noStrike" cap="none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marL="0" indent="0">
              <a:buFont typeface="Tinos"/>
              <a:buNone/>
            </a:pPr>
            <a:r>
              <a:rPr lang="en-US" sz="1800" b="1" u="sng" dirty="0">
                <a:solidFill>
                  <a:srgbClr val="00B050"/>
                </a:solidFill>
              </a:rPr>
              <a:t>Features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2DF7090-763F-4D81-AE3B-6E242DFE53DB}"/>
              </a:ext>
            </a:extLst>
          </p:cNvPr>
          <p:cNvSpPr/>
          <p:nvPr/>
        </p:nvSpPr>
        <p:spPr>
          <a:xfrm>
            <a:off x="1752757" y="2327680"/>
            <a:ext cx="2301341" cy="5345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200" b="1" u="sng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Main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Support Vector Regression </a:t>
            </a:r>
            <a:endParaRPr lang="en-MY" sz="1200" b="1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E1B69D5-8163-4DFD-AF38-FB0C8989D60F}"/>
              </a:ext>
            </a:extLst>
          </p:cNvPr>
          <p:cNvSpPr/>
          <p:nvPr/>
        </p:nvSpPr>
        <p:spPr>
          <a:xfrm>
            <a:off x="5465012" y="2327680"/>
            <a:ext cx="2434338" cy="53454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MY" sz="1200" b="1" u="sng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Main 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</a:t>
            </a:r>
            <a:endParaRPr lang="en-MY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6D4A432-2B02-4312-A838-D546BA350890}"/>
              </a:ext>
            </a:extLst>
          </p:cNvPr>
          <p:cNvSpPr/>
          <p:nvPr/>
        </p:nvSpPr>
        <p:spPr>
          <a:xfrm>
            <a:off x="1752757" y="1503335"/>
            <a:ext cx="2283462" cy="534545"/>
          </a:xfrm>
          <a:prstGeom prst="roundRect">
            <a:avLst/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the trends of model</a:t>
            </a:r>
            <a:endParaRPr lang="en-MY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6405BD8-E41D-4D20-99E9-5A8151231448}"/>
              </a:ext>
            </a:extLst>
          </p:cNvPr>
          <p:cNvSpPr/>
          <p:nvPr/>
        </p:nvSpPr>
        <p:spPr>
          <a:xfrm>
            <a:off x="5465012" y="1503336"/>
            <a:ext cx="2434338" cy="504392"/>
          </a:xfrm>
          <a:prstGeom prst="roundRect">
            <a:avLst/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 the samples into clusters</a:t>
            </a:r>
            <a:endParaRPr lang="en-MY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5C59DDE-14FF-47A6-99B3-AE86D0845F89}"/>
              </a:ext>
            </a:extLst>
          </p:cNvPr>
          <p:cNvSpPr/>
          <p:nvPr/>
        </p:nvSpPr>
        <p:spPr>
          <a:xfrm>
            <a:off x="1742040" y="3233954"/>
            <a:ext cx="2312058" cy="1023721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MY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Due to its step-1, this algorithm can </a:t>
            </a:r>
            <a:r>
              <a:rPr lang="en-US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predict parking availability without the risks modelled by </a:t>
            </a:r>
            <a:r>
              <a:rPr lang="en-US" sz="12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noisy</a:t>
            </a:r>
            <a:r>
              <a:rPr lang="en-US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data</a:t>
            </a:r>
            <a:endParaRPr lang="en-MY" sz="1200" b="1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8860DFB-B67B-4265-8370-49A76BDCC6CE}"/>
              </a:ext>
            </a:extLst>
          </p:cNvPr>
          <p:cNvSpPr/>
          <p:nvPr/>
        </p:nvSpPr>
        <p:spPr>
          <a:xfrm>
            <a:off x="5465012" y="3170867"/>
            <a:ext cx="2409112" cy="1023721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It is a simple and powerful technique, but in practice it is hard to be trained </a:t>
            </a:r>
            <a:endParaRPr lang="en-MY" sz="1200" b="1" dirty="0">
              <a:solidFill>
                <a:schemeClr val="tx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D9B0B92-0B9D-43EF-AC2B-A7A7E6F26D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2160513"/>
      </p:ext>
    </p:extLst>
  </p:cSld>
  <p:clrMapOvr>
    <a:masterClrMapping/>
  </p:clrMapOvr>
  <p:transition advTm="1719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8" grpId="0"/>
      <p:bldP spid="19" grpId="0"/>
      <p:bldP spid="20" grpId="0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i="1" dirty="0"/>
              <a:t>Article 3 : </a:t>
            </a:r>
            <a:r>
              <a:rPr lang="en-US" sz="2000" i="1" dirty="0">
                <a:sym typeface="Wingdings" panose="05000000000000000000" pitchFamily="2" charset="2"/>
              </a:rPr>
              <a:t>Predicting Available Parking Slots on Critical and Regular Services by Exploiting a Range of Open Data</a:t>
            </a:r>
            <a:endParaRPr sz="2000" i="1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2"/>
          </p:nvPr>
        </p:nvSpPr>
        <p:spPr>
          <a:xfrm>
            <a:off x="1636398" y="1466174"/>
            <a:ext cx="6693216" cy="2705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MY" dirty="0"/>
              <a:t>Dataset used : </a:t>
            </a:r>
            <a:r>
              <a:rPr lang="en-US" dirty="0"/>
              <a:t>open data in the context of </a:t>
            </a:r>
            <a:r>
              <a:rPr lang="en-US" dirty="0" err="1"/>
              <a:t>Sii</a:t>
            </a:r>
            <a:r>
              <a:rPr lang="en-US" dirty="0"/>
              <a:t>-Mobility (national smart city research project of Italian Ministry of Research for terrestrial mobility and transport) and Km4City infrastructure in Florence, Italy</a:t>
            </a:r>
          </a:p>
          <a:p>
            <a:pPr marL="285750" indent="-285750"/>
            <a:r>
              <a:rPr lang="en-MY" dirty="0"/>
              <a:t>Focus point : predict parking availability in parking garages with gates by taking into account a number of factors</a:t>
            </a:r>
            <a:endParaRPr lang="en-US" sz="1600" b="1" i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6F558D4-5CAB-452C-810A-126173572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46262"/>
      </p:ext>
    </p:extLst>
  </p:cSld>
  <p:clrMapOvr>
    <a:masterClrMapping/>
  </p:clrMapOvr>
  <p:transition advTm="2513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1.4|0.8|1.8|3.3|1.2|1.7|0.9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4|1.1|1.7|0.9|0.8|1.2|2.2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3|1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8|2.8|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heme/theme1.xml><?xml version="1.0" encoding="utf-8"?>
<a:theme xmlns:a="http://schemas.openxmlformats.org/drawingml/2006/main" name="Quintus template">
  <a:themeElements>
    <a:clrScheme name="Custom 347">
      <a:dk1>
        <a:srgbClr val="25212A"/>
      </a:dk1>
      <a:lt1>
        <a:srgbClr val="FFFFFF"/>
      </a:lt1>
      <a:dk2>
        <a:srgbClr val="797281"/>
      </a:dk2>
      <a:lt2>
        <a:srgbClr val="E7E6E9"/>
      </a:lt2>
      <a:accent1>
        <a:srgbClr val="B87647"/>
      </a:accent1>
      <a:accent2>
        <a:srgbClr val="A85A5A"/>
      </a:accent2>
      <a:accent3>
        <a:srgbClr val="853E61"/>
      </a:accent3>
      <a:accent4>
        <a:srgbClr val="5C3959"/>
      </a:accent4>
      <a:accent5>
        <a:srgbClr val="CC4125"/>
      </a:accent5>
      <a:accent6>
        <a:srgbClr val="DD916B"/>
      </a:accent6>
      <a:hlink>
        <a:srgbClr val="2521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</TotalTime>
  <Words>541</Words>
  <Application>Microsoft Office PowerPoint</Application>
  <PresentationFormat>On-screen Show (16:9)</PresentationFormat>
  <Paragraphs>88</Paragraphs>
  <Slides>13</Slides>
  <Notes>12</Notes>
  <HiddenSlides>0</HiddenSlides>
  <MMClips>13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Times New Roman</vt:lpstr>
      <vt:lpstr>Arial</vt:lpstr>
      <vt:lpstr>Bahnschrift Condensed</vt:lpstr>
      <vt:lpstr>Tinos</vt:lpstr>
      <vt:lpstr>Oswald</vt:lpstr>
      <vt:lpstr>Cambria Math</vt:lpstr>
      <vt:lpstr>Quintus template</vt:lpstr>
      <vt:lpstr>Worksheet</vt:lpstr>
      <vt:lpstr>THE PREDICTION OF PARKING AVAILABILITY</vt:lpstr>
      <vt:lpstr>Study Overview</vt:lpstr>
      <vt:lpstr>Articles</vt:lpstr>
      <vt:lpstr>Article 1 : A 2-Step Approach to Improve Data-driven Parking Availability Predictions </vt:lpstr>
      <vt:lpstr>PowerPoint Presentation</vt:lpstr>
      <vt:lpstr>Article 2 : Parking Availability Prediction with Long Short-Term Memory Model</vt:lpstr>
      <vt:lpstr>PowerPoint Presentation</vt:lpstr>
      <vt:lpstr>Article 1</vt:lpstr>
      <vt:lpstr>Article 3 : Predicting Available Parking Slots on Critical and Regular Services by Exploiting a Range of Open Data</vt:lpstr>
      <vt:lpstr>PowerPoint Presentation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PREDICTION OF PARKING AVAILABILITY</dc:title>
  <dc:creator>Boon Long</dc:creator>
  <cp:lastModifiedBy>Tarashini Suthesan</cp:lastModifiedBy>
  <cp:revision>52</cp:revision>
  <dcterms:modified xsi:type="dcterms:W3CDTF">2020-06-24T07:17:52Z</dcterms:modified>
</cp:coreProperties>
</file>